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ExtraBold" panose="020B0906030804020204" pitchFamily="34" charset="0"/>
      <p:bold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37D52-DDB5-B033-FABD-CB48175A5905}" v="5" dt="2022-02-14T16:29:47.235"/>
    <p1510:client id="{F46B8510-5B2A-0133-03F1-10945DA3B59C}" v="11" dt="2022-02-14T16:35:18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ssain, Purnima PH [NC]" userId="S::purnima.hossain@servicecanada.gc.ca::35a565fb-fd10-42cb-bdd3-a3acd759eda9" providerId="AD" clId="Web-{5FB37D52-DDB5-B033-FABD-CB48175A5905}"/>
    <pc:docChg chg="modSld">
      <pc:chgData name="Hossain, Purnima PH [NC]" userId="S::purnima.hossain@servicecanada.gc.ca::35a565fb-fd10-42cb-bdd3-a3acd759eda9" providerId="AD" clId="Web-{5FB37D52-DDB5-B033-FABD-CB48175A5905}" dt="2022-02-14T16:29:47.235" v="4" actId="20577"/>
      <pc:docMkLst>
        <pc:docMk/>
      </pc:docMkLst>
      <pc:sldChg chg="modSp">
        <pc:chgData name="Hossain, Purnima PH [NC]" userId="S::purnima.hossain@servicecanada.gc.ca::35a565fb-fd10-42cb-bdd3-a3acd759eda9" providerId="AD" clId="Web-{5FB37D52-DDB5-B033-FABD-CB48175A5905}" dt="2022-02-14T16:29:47.235" v="4" actId="20577"/>
        <pc:sldMkLst>
          <pc:docMk/>
          <pc:sldMk cId="0" sldId="256"/>
        </pc:sldMkLst>
        <pc:spChg chg="mod">
          <ac:chgData name="Hossain, Purnima PH [NC]" userId="S::purnima.hossain@servicecanada.gc.ca::35a565fb-fd10-42cb-bdd3-a3acd759eda9" providerId="AD" clId="Web-{5FB37D52-DDB5-B033-FABD-CB48175A5905}" dt="2022-02-14T16:29:47.235" v="4" actId="20577"/>
          <ac:spMkLst>
            <pc:docMk/>
            <pc:sldMk cId="0" sldId="256"/>
            <ac:spMk id="73" creationId="{00000000-0000-0000-0000-000000000000}"/>
          </ac:spMkLst>
        </pc:spChg>
      </pc:sldChg>
    </pc:docChg>
  </pc:docChgLst>
  <pc:docChgLst>
    <pc:chgData name="Hossain, Purnima PH [NC]" userId="S::purnima.hossain@servicecanada.gc.ca::35a565fb-fd10-42cb-bdd3-a3acd759eda9" providerId="AD" clId="Web-{F46B8510-5B2A-0133-03F1-10945DA3B59C}"/>
    <pc:docChg chg="modSld">
      <pc:chgData name="Hossain, Purnima PH [NC]" userId="S::purnima.hossain@servicecanada.gc.ca::35a565fb-fd10-42cb-bdd3-a3acd759eda9" providerId="AD" clId="Web-{F46B8510-5B2A-0133-03F1-10945DA3B59C}" dt="2022-02-14T16:35:18.480" v="10" actId="14100"/>
      <pc:docMkLst>
        <pc:docMk/>
      </pc:docMkLst>
      <pc:sldChg chg="modSp">
        <pc:chgData name="Hossain, Purnima PH [NC]" userId="S::purnima.hossain@servicecanada.gc.ca::35a565fb-fd10-42cb-bdd3-a3acd759eda9" providerId="AD" clId="Web-{F46B8510-5B2A-0133-03F1-10945DA3B59C}" dt="2022-02-14T16:35:18.480" v="10" actId="14100"/>
        <pc:sldMkLst>
          <pc:docMk/>
          <pc:sldMk cId="0" sldId="268"/>
        </pc:sldMkLst>
        <pc:spChg chg="mod">
          <ac:chgData name="Hossain, Purnima PH [NC]" userId="S::purnima.hossain@servicecanada.gc.ca::35a565fb-fd10-42cb-bdd3-a3acd759eda9" providerId="AD" clId="Web-{F46B8510-5B2A-0133-03F1-10945DA3B59C}" dt="2022-02-14T16:35:18.480" v="10" actId="14100"/>
          <ac:spMkLst>
            <pc:docMk/>
            <pc:sldMk cId="0" sldId="268"/>
            <ac:spMk id="2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b312aa1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A1A1A"/>
              </a:solidFill>
            </a:endParaRPr>
          </a:p>
        </p:txBody>
      </p:sp>
      <p:sp>
        <p:nvSpPr>
          <p:cNvPr id="70" name="Google Shape;70;g10b312aa1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b312aa1da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b312aa1da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b312aa1da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b312aa1da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1D1C1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b312aa1da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b312aa1da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b312aa1d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b312aa1d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312aa1d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b312aa1d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b312aa1d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b312aa1d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b312aa1da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b312aa1da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b312aa1d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b312aa1d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b312aa1da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b312aa1da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b312aa1da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b312aa1da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b312aa1da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b312aa1da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b312aa1da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b312aa1da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_Colour 1">
  <p:cSld name="Title Slide 1_Colour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4300" y="-20775"/>
            <a:ext cx="9286877" cy="52238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347302" y="4707450"/>
            <a:ext cx="71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</a:t>
            </a:r>
            <a:fld id="{00000000-1234-1234-1234-123412341234}" type="slidenum">
              <a:rPr lang="en" i="0" u="none" strike="noStrike" cap="none"/>
              <a:t>‹#›</a:t>
            </a:fld>
            <a:endParaRPr i="0" u="none" strike="noStrike" cap="none"/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347294" y="2880906"/>
            <a:ext cx="51090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000"/>
              <a:buNone/>
              <a:defRPr sz="4000">
                <a:solidFill>
                  <a:srgbClr val="1A1A1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47295" y="3804314"/>
            <a:ext cx="50040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Open Sans"/>
              <a:buNone/>
              <a:defRPr sz="24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500"/>
              <a:buNone/>
              <a:defRPr sz="2000">
                <a:solidFill>
                  <a:srgbClr val="1A1A1A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50"/>
              <a:buNone/>
              <a:defRPr sz="1800">
                <a:solidFill>
                  <a:srgbClr val="1A1A1A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200"/>
              <a:buNone/>
              <a:defRPr sz="1600">
                <a:solidFill>
                  <a:srgbClr val="1A1A1A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200"/>
              <a:buNone/>
              <a:defRPr sz="1600">
                <a:solidFill>
                  <a:srgbClr val="1A1A1A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None/>
              <a:defRPr sz="1600">
                <a:solidFill>
                  <a:srgbClr val="1A1A1A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None/>
              <a:defRPr sz="1600">
                <a:solidFill>
                  <a:srgbClr val="1A1A1A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None/>
              <a:defRPr sz="1600">
                <a:solidFill>
                  <a:srgbClr val="1A1A1A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1A1A1A"/>
              </a:buClr>
              <a:buSzPts val="1600"/>
              <a:buNone/>
              <a:defRPr sz="1600">
                <a:solidFill>
                  <a:srgbClr val="1A1A1A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3" descr="Government of Ontario" title="Ontar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9936" y="4538797"/>
            <a:ext cx="1225446" cy="49017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347294" y="268977"/>
            <a:ext cx="73149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Open Sans"/>
              <a:buChar char="●"/>
              <a:defRPr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None/>
              <a:defRPr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Open Sans"/>
              <a:buChar char="■"/>
              <a:defRPr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Open Sans"/>
              <a:buChar char="●"/>
              <a:defRPr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Open Sans"/>
              <a:buChar char="○"/>
              <a:defRPr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Open Sans"/>
              <a:buChar char="■"/>
              <a:defRPr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Open Sans"/>
              <a:buChar char="●"/>
              <a:defRPr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Open Sans"/>
              <a:buChar char="○"/>
              <a:defRPr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1A1A1A"/>
              </a:buClr>
              <a:buSzPts val="1800"/>
              <a:buFont typeface="Open Sans"/>
              <a:buChar char="■"/>
              <a:defRPr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47296" y="273845"/>
            <a:ext cx="84567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47297" y="1111624"/>
            <a:ext cx="38682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 sz="2400" b="0">
                <a:solidFill>
                  <a:srgbClr val="1A1A1A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500"/>
              <a:buNone/>
              <a:defRPr sz="2000" b="1">
                <a:solidFill>
                  <a:srgbClr val="1A1A1A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50"/>
              <a:buNone/>
              <a:defRPr sz="1800" b="1">
                <a:solidFill>
                  <a:srgbClr val="1A1A1A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200"/>
              <a:buNone/>
              <a:defRPr sz="1600" b="1">
                <a:solidFill>
                  <a:srgbClr val="1A1A1A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200"/>
              <a:buNone/>
              <a:defRPr sz="1600" b="1">
                <a:solidFill>
                  <a:srgbClr val="1A1A1A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None/>
              <a:defRPr sz="1600" b="1">
                <a:solidFill>
                  <a:srgbClr val="1A1A1A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None/>
              <a:defRPr sz="1600" b="1">
                <a:solidFill>
                  <a:srgbClr val="1A1A1A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None/>
              <a:defRPr sz="1600" b="1">
                <a:solidFill>
                  <a:srgbClr val="1A1A1A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1A1A1A"/>
              </a:buClr>
              <a:buSzPts val="1600"/>
              <a:buNone/>
              <a:defRPr sz="1600" b="1">
                <a:solidFill>
                  <a:srgbClr val="1A1A1A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4916639" y="1111624"/>
            <a:ext cx="38874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 sz="2400" b="0">
                <a:solidFill>
                  <a:srgbClr val="1A1A1A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500"/>
              <a:buNone/>
              <a:defRPr sz="2000" b="1">
                <a:solidFill>
                  <a:srgbClr val="1A1A1A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50"/>
              <a:buNone/>
              <a:defRPr sz="1800" b="1">
                <a:solidFill>
                  <a:srgbClr val="1A1A1A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200"/>
              <a:buNone/>
              <a:defRPr sz="1600" b="1">
                <a:solidFill>
                  <a:srgbClr val="1A1A1A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200"/>
              <a:buNone/>
              <a:defRPr sz="1600" b="1">
                <a:solidFill>
                  <a:srgbClr val="1A1A1A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None/>
              <a:defRPr sz="1600" b="1">
                <a:solidFill>
                  <a:srgbClr val="1A1A1A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None/>
              <a:defRPr sz="1600" b="1">
                <a:solidFill>
                  <a:srgbClr val="1A1A1A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None/>
              <a:defRPr sz="1600" b="1">
                <a:solidFill>
                  <a:srgbClr val="1A1A1A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1A1A1A"/>
              </a:buClr>
              <a:buSzPts val="1600"/>
              <a:buNone/>
              <a:defRPr sz="1600" b="1">
                <a:solidFill>
                  <a:srgbClr val="1A1A1A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14" descr="Government of Ontario" title="Ontari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61695" y="4611064"/>
            <a:ext cx="1219994" cy="4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347302" y="4707450"/>
            <a:ext cx="71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47295" y="273844"/>
            <a:ext cx="8456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>
                <a:solidFill>
                  <a:srgbClr val="1A1A1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None/>
              <a:defRPr>
                <a:solidFill>
                  <a:srgbClr val="1A1A1A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47296" y="1522213"/>
            <a:ext cx="8456700" cy="29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350"/>
              <a:buChar char="●"/>
              <a:defRPr sz="1800">
                <a:solidFill>
                  <a:srgbClr val="1A1A1A"/>
                </a:solidFill>
              </a:defRPr>
            </a:lvl1pPr>
            <a:lvl2pPr marL="914400" lvl="1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50"/>
              <a:buChar char="○"/>
              <a:defRPr sz="1800">
                <a:solidFill>
                  <a:srgbClr val="1A1A1A"/>
                </a:solidFill>
              </a:defRPr>
            </a:lvl2pPr>
            <a:lvl3pPr marL="1371600" lvl="2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50"/>
              <a:buChar char="■"/>
              <a:defRPr sz="1800">
                <a:solidFill>
                  <a:srgbClr val="1A1A1A"/>
                </a:solidFill>
              </a:defRPr>
            </a:lvl3pPr>
            <a:lvl4pPr marL="1828800" lvl="3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50"/>
              <a:buChar char="●"/>
              <a:defRPr sz="1800">
                <a:solidFill>
                  <a:srgbClr val="1A1A1A"/>
                </a:solidFill>
              </a:defRPr>
            </a:lvl4pPr>
            <a:lvl5pPr marL="2286000" lvl="4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50"/>
              <a:buChar char="○"/>
              <a:defRPr sz="1800">
                <a:solidFill>
                  <a:srgbClr val="1A1A1A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800"/>
              <a:buChar char="■"/>
              <a:defRPr>
                <a:solidFill>
                  <a:srgbClr val="1A1A1A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800"/>
              <a:buChar char="●"/>
              <a:defRPr>
                <a:solidFill>
                  <a:srgbClr val="1A1A1A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800"/>
              <a:buChar char="○"/>
              <a:defRPr>
                <a:solidFill>
                  <a:srgbClr val="1A1A1A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1A1A1A"/>
              </a:buClr>
              <a:buSzPts val="1800"/>
              <a:buChar char="■"/>
              <a:defRPr>
                <a:solidFill>
                  <a:srgbClr val="1A1A1A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15" descr="Government of Ontario" title="Ontari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982" y="4607551"/>
            <a:ext cx="1228778" cy="4915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347302" y="4707450"/>
            <a:ext cx="71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buNone/>
              <a:defRPr sz="900" i="0" u="none" strike="noStrike" cap="non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covid-19.ontario.ca/covid-19-guidance-too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ontario.ca/page/ontario-digital-service" TargetMode="External"/><Relationship Id="rId5" Type="http://schemas.openxmlformats.org/officeDocument/2006/relationships/hyperlink" Target="https://www.twitter.com/drenton" TargetMode="External"/><Relationship Id="rId4" Type="http://schemas.openxmlformats.org/officeDocument/2006/relationships/hyperlink" Target="mailto:katy.lalonde@ontario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41451" y="2438875"/>
            <a:ext cx="7971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" sz="4400" b="1">
                <a:latin typeface="Roboto"/>
                <a:ea typeface="Roboto"/>
                <a:cs typeface="Roboto"/>
                <a:sym typeface="Roboto"/>
              </a:rPr>
              <a:t>Getting started</a:t>
            </a:r>
            <a:endParaRPr sz="4400" b="1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417650" y="3229675"/>
            <a:ext cx="73149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Dara Renton (she/her) </a:t>
            </a:r>
            <a:endParaRPr sz="2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b="1">
                <a:sym typeface="Roboto"/>
              </a:rPr>
              <a:t>Assistant Director </a:t>
            </a:r>
            <a:r>
              <a:rPr lang="en"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@ the Ontario Digital Service</a:t>
            </a:r>
            <a:endParaRPr sz="2200" b="1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/>
        </p:nvSpPr>
        <p:spPr>
          <a:xfrm>
            <a:off x="333600" y="1716375"/>
            <a:ext cx="8261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000">
                <a:latin typeface="Roboto"/>
                <a:ea typeface="Roboto"/>
                <a:cs typeface="Roboto"/>
                <a:sym typeface="Roboto"/>
              </a:rPr>
              <a:t>Just how minimum is viable?</a:t>
            </a:r>
            <a:endParaRPr sz="4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/>
        </p:nvSpPr>
        <p:spPr>
          <a:xfrm>
            <a:off x="333600" y="1427550"/>
            <a:ext cx="8261700" cy="2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oboto"/>
                <a:ea typeface="Roboto"/>
                <a:cs typeface="Roboto"/>
                <a:sym typeface="Roboto"/>
              </a:rPr>
              <a:t>User need</a:t>
            </a:r>
            <a:endParaRPr sz="4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>
                <a:latin typeface="Roboto"/>
                <a:ea typeface="Roboto"/>
                <a:cs typeface="Roboto"/>
                <a:sym typeface="Roboto"/>
              </a:rPr>
              <a:t>Constraints</a:t>
            </a:r>
            <a:endParaRPr sz="4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4000">
                <a:latin typeface="Roboto"/>
                <a:ea typeface="Roboto"/>
                <a:cs typeface="Roboto"/>
                <a:sym typeface="Roboto"/>
              </a:rPr>
              <a:t>Opportunity</a:t>
            </a:r>
            <a:endParaRPr sz="4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257400" y="4651275"/>
            <a:ext cx="3589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" sz="1300">
                <a:solidFill>
                  <a:schemeClr val="dk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Credit: ODS Slack, #c-product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 descr="Screenshot of Ontario's COVID-19 data visualizations" title="COVID-19 data visualizat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975" y="76212"/>
            <a:ext cx="2526211" cy="4991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0" name="Google Shape;210;p27" descr="Screenshot of Ontario's COVID-19 open data sets" title="COVID-19 data catalog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50" y="550263"/>
            <a:ext cx="4399350" cy="38905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1" name="Google Shape;211;p27"/>
          <p:cNvSpPr/>
          <p:nvPr/>
        </p:nvSpPr>
        <p:spPr>
          <a:xfrm>
            <a:off x="5030625" y="2154550"/>
            <a:ext cx="973200" cy="63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8" descr="ODS.png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14125" y="1974300"/>
            <a:ext cx="1856601" cy="18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/>
        </p:nvSpPr>
        <p:spPr>
          <a:xfrm>
            <a:off x="2171000" y="2040500"/>
            <a:ext cx="6195707" cy="230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Contact: </a:t>
            </a:r>
            <a:r>
              <a:rPr lang="en" sz="2200" u="sng" dirty="0">
                <a:latin typeface="Open Sans"/>
                <a:ea typeface="Open Sans"/>
                <a:cs typeface="Open Sans"/>
                <a:sym typeface="Open Sans"/>
                <a:hlinkClick r:id="rId4"/>
              </a:rPr>
              <a:t>dara.renton@ontario.ca</a:t>
            </a:r>
            <a:endParaRPr sz="2200" dirty="0"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00" dirty="0">
                <a:ea typeface="Open Sans"/>
              </a:rPr>
              <a:t>Twitter: </a:t>
            </a:r>
            <a:r>
              <a:rPr lang="en" sz="2200" u="sng" dirty="0">
                <a:ea typeface="Open Sans"/>
                <a:hlinkClick r:id="rId5"/>
              </a:rPr>
              <a:t>@drenton</a:t>
            </a:r>
            <a:endParaRPr lang="en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Visit: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ontario.ca/digital</a:t>
            </a:r>
            <a:endParaRPr sz="1800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42900">
              <a:spcBef>
                <a:spcPts val="1000"/>
              </a:spcBef>
              <a:buSzPts val="1800"/>
              <a:buFont typeface="Open Sans"/>
              <a:buChar char="●"/>
            </a:pPr>
            <a:r>
              <a:rPr lang="en" sz="18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https://covid-19.ontario.ca/covid-19-guidance-tools</a:t>
            </a:r>
            <a:r>
              <a:rPr lang="en" sz="1800" dirty="0"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333600" y="573375"/>
            <a:ext cx="8314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000" b="1"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4179325" y="956700"/>
            <a:ext cx="5036400" cy="3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 a consistent, seamless end-to-end experience that: 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AutoNum type="arabicPeriod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Provides accurate, easy-to-understand information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AutoNum type="arabicPeriod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Builds trust with government services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AutoNum type="arabicPeriod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Drives needed behaviours or actions 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300250" y="182875"/>
            <a:ext cx="7500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Roboto"/>
                <a:ea typeface="Roboto"/>
                <a:cs typeface="Roboto"/>
                <a:sym typeface="Roboto"/>
              </a:rPr>
              <a:t>Ontario Digital Service: Product vision</a:t>
            </a:r>
            <a:endParaRPr sz="27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0" name="Google Shape;80;p17"/>
          <p:cNvGrpSpPr/>
          <p:nvPr/>
        </p:nvGrpSpPr>
        <p:grpSpPr>
          <a:xfrm>
            <a:off x="-76200" y="1447575"/>
            <a:ext cx="4506428" cy="3825697"/>
            <a:chOff x="-76200" y="1447575"/>
            <a:chExt cx="4506428" cy="3825697"/>
          </a:xfrm>
        </p:grpSpPr>
        <p:pic>
          <p:nvPicPr>
            <p:cNvPr id="81" name="Google Shape;81;p17"/>
            <p:cNvPicPr preferRelativeResize="0"/>
            <p:nvPr/>
          </p:nvPicPr>
          <p:blipFill rotWithShape="1">
            <a:blip r:embed="rId3">
              <a:alphaModFix/>
            </a:blip>
            <a:srcRect l="1840" t="24732" r="-1840" b="-1208"/>
            <a:stretch/>
          </p:blipFill>
          <p:spPr>
            <a:xfrm>
              <a:off x="-76200" y="1605600"/>
              <a:ext cx="4506428" cy="3667673"/>
            </a:xfrm>
            <a:prstGeom prst="rect">
              <a:avLst/>
            </a:prstGeom>
            <a:noFill/>
            <a:ln>
              <a:noFill/>
            </a:ln>
            <a:effectLst>
              <a:outerShdw blurRad="200025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82" name="Google Shape;82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54315">
              <a:off x="2599943" y="1795447"/>
              <a:ext cx="812986" cy="1643284"/>
            </a:xfrm>
            <a:prstGeom prst="rect">
              <a:avLst/>
            </a:prstGeom>
            <a:noFill/>
            <a:ln>
              <a:noFill/>
            </a:ln>
            <a:effectLst>
              <a:outerShdw blurRad="200025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83" name="Google Shape;83;p17"/>
            <p:cNvPicPr preferRelativeResize="0"/>
            <p:nvPr/>
          </p:nvPicPr>
          <p:blipFill rotWithShape="1">
            <a:blip r:embed="rId5">
              <a:alphaModFix/>
            </a:blip>
            <a:srcRect t="-2690" b="2690"/>
            <a:stretch/>
          </p:blipFill>
          <p:spPr>
            <a:xfrm rot="446036">
              <a:off x="3275000" y="1495881"/>
              <a:ext cx="861948" cy="1623137"/>
            </a:xfrm>
            <a:prstGeom prst="rect">
              <a:avLst/>
            </a:prstGeom>
            <a:noFill/>
            <a:ln>
              <a:noFill/>
            </a:ln>
            <a:effectLst>
              <a:outerShdw blurRad="200025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276150" y="1447800"/>
            <a:ext cx="8591700" cy="21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Small, </a:t>
            </a:r>
            <a:r>
              <a:rPr lang="en" sz="2400" b="1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multi-disciplinary teams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designed to support </a:t>
            </a:r>
            <a:r>
              <a:rPr lang="en" sz="2400" b="1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agile methods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faster delivery, who have end-to-end responsibility for a product or service, and work together to deliver on user needs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9"/>
          <p:cNvGrpSpPr/>
          <p:nvPr/>
        </p:nvGrpSpPr>
        <p:grpSpPr>
          <a:xfrm>
            <a:off x="660221" y="514894"/>
            <a:ext cx="3710100" cy="3710100"/>
            <a:chOff x="660221" y="514894"/>
            <a:chExt cx="3710100" cy="3710100"/>
          </a:xfrm>
        </p:grpSpPr>
        <p:sp>
          <p:nvSpPr>
            <p:cNvPr id="94" name="Google Shape;94;p19"/>
            <p:cNvSpPr/>
            <p:nvPr/>
          </p:nvSpPr>
          <p:spPr>
            <a:xfrm>
              <a:off x="660221" y="514894"/>
              <a:ext cx="3710100" cy="3710100"/>
            </a:xfrm>
            <a:prstGeom prst="ellipse">
              <a:avLst/>
            </a:prstGeom>
            <a:solidFill>
              <a:srgbClr val="1C304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1136850" y="991523"/>
              <a:ext cx="2756700" cy="2756700"/>
            </a:xfrm>
            <a:prstGeom prst="ellipse">
              <a:avLst/>
            </a:prstGeom>
            <a:solidFill>
              <a:srgbClr val="037BC1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1720161" y="1574835"/>
              <a:ext cx="1590000" cy="1590000"/>
            </a:xfrm>
            <a:prstGeom prst="ellipse">
              <a:avLst/>
            </a:prstGeom>
            <a:solidFill>
              <a:srgbClr val="92278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9"/>
            <p:cNvSpPr txBox="1"/>
            <p:nvPr/>
          </p:nvSpPr>
          <p:spPr>
            <a:xfrm>
              <a:off x="2094645" y="2080147"/>
              <a:ext cx="841200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CORE</a:t>
              </a:r>
              <a:endParaRPr sz="1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TEAM</a:t>
              </a:r>
              <a:endParaRPr sz="1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98" name="Google Shape;98;p19"/>
            <p:cNvSpPr txBox="1"/>
            <p:nvPr/>
          </p:nvSpPr>
          <p:spPr>
            <a:xfrm>
              <a:off x="1654899" y="3729084"/>
              <a:ext cx="17208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STEERING 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TEAM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9"/>
            <p:cNvSpPr txBox="1"/>
            <p:nvPr/>
          </p:nvSpPr>
          <p:spPr>
            <a:xfrm>
              <a:off x="1795673" y="3193753"/>
              <a:ext cx="14391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EXTENDED 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TEAM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0" name="Google Shape;100;p19"/>
          <p:cNvSpPr txBox="1"/>
          <p:nvPr/>
        </p:nvSpPr>
        <p:spPr>
          <a:xfrm>
            <a:off x="4366925" y="824700"/>
            <a:ext cx="43401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core team is 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small, 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multi-disciplinary and </a:t>
            </a:r>
            <a:r>
              <a:rPr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empowered to make decisions and iterate the product freely; this team works full time on the product.</a:t>
            </a:r>
            <a:endParaRPr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extended team consists of all touchpoints the team will need to 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deliver</a:t>
            </a:r>
            <a:r>
              <a:rPr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 product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 </a:t>
            </a:r>
            <a:endParaRPr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steering team is updated regularly, show-and-tells and provides course correction as required</a:t>
            </a:r>
            <a:endParaRPr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4673250" y="547450"/>
            <a:ext cx="4138200" cy="3742500"/>
          </a:xfrm>
          <a:prstGeom prst="ellipse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7175475" y="2739550"/>
            <a:ext cx="973200" cy="877200"/>
          </a:xfrm>
          <a:prstGeom prst="ellipse">
            <a:avLst/>
          </a:prstGeom>
          <a:solidFill>
            <a:srgbClr val="B45F0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User research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7627275" y="1826350"/>
            <a:ext cx="973200" cy="877200"/>
          </a:xfrm>
          <a:prstGeom prst="ellipse">
            <a:avLst/>
          </a:prstGeom>
          <a:solidFill>
            <a:srgbClr val="B45F0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Interaction design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5210600" y="1387450"/>
            <a:ext cx="973200" cy="877200"/>
          </a:xfrm>
          <a:prstGeom prst="ellipse">
            <a:avLst/>
          </a:prstGeom>
          <a:solidFill>
            <a:srgbClr val="38761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Web editor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4988725" y="2534325"/>
            <a:ext cx="973200" cy="877200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Product Manager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6082100" y="3260350"/>
            <a:ext cx="973200" cy="877200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Agile scrum master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6654075" y="1043650"/>
            <a:ext cx="973200" cy="877200"/>
          </a:xfrm>
          <a:prstGeom prst="ellipse">
            <a:avLst/>
          </a:prstGeom>
          <a:solidFill>
            <a:srgbClr val="0B539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Developers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6124925" y="2098600"/>
            <a:ext cx="973200" cy="877200"/>
          </a:xfrm>
          <a:prstGeom prst="ellipse">
            <a:avLst/>
          </a:prstGeom>
          <a:solidFill>
            <a:srgbClr val="741B4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Policy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5840175" y="670325"/>
            <a:ext cx="18177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Product team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607450" y="632650"/>
            <a:ext cx="538500" cy="505500"/>
          </a:xfrm>
          <a:prstGeom prst="ellipse">
            <a:avLst/>
          </a:prstGeom>
          <a:solidFill>
            <a:srgbClr val="38761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607450" y="3680350"/>
            <a:ext cx="538500" cy="505500"/>
          </a:xfrm>
          <a:prstGeom prst="ellipse">
            <a:avLst/>
          </a:prstGeom>
          <a:solidFill>
            <a:srgbClr val="0B539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607450" y="1229500"/>
            <a:ext cx="538500" cy="505500"/>
          </a:xfrm>
          <a:prstGeom prst="ellipse">
            <a:avLst/>
          </a:prstGeom>
          <a:solidFill>
            <a:srgbClr val="351C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607450" y="3083500"/>
            <a:ext cx="538500" cy="505500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607450" y="1826350"/>
            <a:ext cx="538500" cy="505500"/>
          </a:xfrm>
          <a:prstGeom prst="ellipse">
            <a:avLst/>
          </a:prstGeom>
          <a:solidFill>
            <a:srgbClr val="B45F0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607450" y="2486650"/>
            <a:ext cx="538500" cy="505500"/>
          </a:xfrm>
          <a:prstGeom prst="ellipse">
            <a:avLst/>
          </a:prstGeom>
          <a:solidFill>
            <a:srgbClr val="741B4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1238050" y="699850"/>
            <a:ext cx="11574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Content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238050" y="1296700"/>
            <a:ext cx="8976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Data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1238050" y="1893550"/>
            <a:ext cx="25155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Experience Design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238050" y="2566600"/>
            <a:ext cx="8976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Policy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1238050" y="3176200"/>
            <a:ext cx="11574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Product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1271500" y="3785800"/>
            <a:ext cx="15519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Technology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3354225" y="2154550"/>
            <a:ext cx="973200" cy="63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607450" y="785050"/>
            <a:ext cx="538500" cy="505500"/>
          </a:xfrm>
          <a:prstGeom prst="ellipse">
            <a:avLst/>
          </a:prstGeom>
          <a:solidFill>
            <a:srgbClr val="38761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607450" y="3985150"/>
            <a:ext cx="538500" cy="505500"/>
          </a:xfrm>
          <a:prstGeom prst="ellipse">
            <a:avLst/>
          </a:prstGeom>
          <a:solidFill>
            <a:srgbClr val="0B539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607450" y="1381900"/>
            <a:ext cx="538500" cy="505500"/>
          </a:xfrm>
          <a:prstGeom prst="ellipse">
            <a:avLst/>
          </a:prstGeom>
          <a:solidFill>
            <a:srgbClr val="351C7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607450" y="3388300"/>
            <a:ext cx="538500" cy="505500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607450" y="1978750"/>
            <a:ext cx="538500" cy="505500"/>
          </a:xfrm>
          <a:prstGeom prst="ellipse">
            <a:avLst/>
          </a:prstGeom>
          <a:solidFill>
            <a:srgbClr val="B45F0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607450" y="2791450"/>
            <a:ext cx="538500" cy="505500"/>
          </a:xfrm>
          <a:prstGeom prst="ellipse">
            <a:avLst/>
          </a:prstGeom>
          <a:solidFill>
            <a:srgbClr val="741B4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1238050" y="852250"/>
            <a:ext cx="11574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Content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1238050" y="1449100"/>
            <a:ext cx="8976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Data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238050" y="2045950"/>
            <a:ext cx="25155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Experience Design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238050" y="2871400"/>
            <a:ext cx="8976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Policy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238050" y="3481000"/>
            <a:ext cx="11574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Product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271500" y="4090600"/>
            <a:ext cx="15519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Technology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6716650" y="652000"/>
            <a:ext cx="20103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Content Design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Web editor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QA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5240975" y="1256950"/>
            <a:ext cx="20103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 Analyst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Web Analytics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Open Data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6716650" y="1738375"/>
            <a:ext cx="20103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Service Design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User Research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Interaction Design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Visual Design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6716650" y="2723650"/>
            <a:ext cx="20103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Policy Advisor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Privacy Specialist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5240975" y="3354850"/>
            <a:ext cx="16992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Product Manager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Agile Scrum Master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6716650" y="3673825"/>
            <a:ext cx="2010300" cy="1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Front-end Developer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Back-end Developer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Full stack Developer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Specialized Developer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DevOps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" name="Google Shape;149;p21"/>
          <p:cNvCxnSpPr>
            <a:stCxn id="137" idx="3"/>
            <a:endCxn id="143" idx="1"/>
          </p:cNvCxnSpPr>
          <p:nvPr/>
        </p:nvCxnSpPr>
        <p:spPr>
          <a:xfrm rot="10800000" flipH="1">
            <a:off x="2395450" y="1029700"/>
            <a:ext cx="4321200" cy="8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21"/>
          <p:cNvCxnSpPr>
            <a:stCxn id="138" idx="3"/>
            <a:endCxn id="144" idx="1"/>
          </p:cNvCxnSpPr>
          <p:nvPr/>
        </p:nvCxnSpPr>
        <p:spPr>
          <a:xfrm>
            <a:off x="2135650" y="1634650"/>
            <a:ext cx="3105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1"/>
          <p:cNvCxnSpPr>
            <a:stCxn id="139" idx="3"/>
            <a:endCxn id="145" idx="1"/>
          </p:cNvCxnSpPr>
          <p:nvPr/>
        </p:nvCxnSpPr>
        <p:spPr>
          <a:xfrm>
            <a:off x="3753550" y="2231500"/>
            <a:ext cx="2963100" cy="24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>
            <a:stCxn id="140" idx="3"/>
            <a:endCxn id="146" idx="1"/>
          </p:cNvCxnSpPr>
          <p:nvPr/>
        </p:nvCxnSpPr>
        <p:spPr>
          <a:xfrm rot="10800000" flipH="1">
            <a:off x="2135650" y="3033250"/>
            <a:ext cx="4581000" cy="23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1"/>
          <p:cNvCxnSpPr>
            <a:stCxn id="141" idx="3"/>
            <a:endCxn id="147" idx="1"/>
          </p:cNvCxnSpPr>
          <p:nvPr/>
        </p:nvCxnSpPr>
        <p:spPr>
          <a:xfrm rot="10800000" flipH="1">
            <a:off x="2395450" y="3664450"/>
            <a:ext cx="2845500" cy="2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>
            <a:stCxn id="142" idx="3"/>
            <a:endCxn id="148" idx="1"/>
          </p:cNvCxnSpPr>
          <p:nvPr/>
        </p:nvCxnSpPr>
        <p:spPr>
          <a:xfrm rot="10800000" flipH="1">
            <a:off x="2823400" y="4271950"/>
            <a:ext cx="3893400" cy="4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2767225" y="142175"/>
            <a:ext cx="1978200" cy="374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Assessment Tools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4925725" y="142175"/>
            <a:ext cx="1978200" cy="374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COVID-19 Website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4939000" y="678250"/>
            <a:ext cx="1903500" cy="337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Product manager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2804575" y="678250"/>
            <a:ext cx="1903500" cy="337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Product manager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2804575" y="1166776"/>
            <a:ext cx="1903500" cy="3378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Designer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2804575" y="1655303"/>
            <a:ext cx="1903500" cy="337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Content Advisor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2804575" y="2143829"/>
            <a:ext cx="1903500" cy="337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Full Stack Dev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2804575" y="2632355"/>
            <a:ext cx="1903500" cy="337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Front-end Dev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2804575" y="3120882"/>
            <a:ext cx="1903500" cy="337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Back-end Dev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4938175" y="1166776"/>
            <a:ext cx="1903500" cy="3378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Designer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4938175" y="1655303"/>
            <a:ext cx="1903500" cy="337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Content Advisor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4938175" y="2143829"/>
            <a:ext cx="1903500" cy="337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Full Stack Dev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4925725" y="3128155"/>
            <a:ext cx="1903500" cy="3378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Analyst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2804575" y="4014150"/>
            <a:ext cx="4099500" cy="3039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Web analytics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2804575" y="4764400"/>
            <a:ext cx="4099500" cy="303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DevOps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4938175" y="2639629"/>
            <a:ext cx="1903500" cy="337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Full Stack Dev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2804575" y="3619000"/>
            <a:ext cx="4099500" cy="3039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User Research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2804575" y="4409263"/>
            <a:ext cx="4099500" cy="3039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QA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2094875" y="610225"/>
            <a:ext cx="684300" cy="28485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715425" y="1804525"/>
            <a:ext cx="1497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Core Team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2094875" y="3619000"/>
            <a:ext cx="684300" cy="14493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715425" y="4113800"/>
            <a:ext cx="1497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Extended Team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7018975" y="3619000"/>
            <a:ext cx="2068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+Ministry partners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+Policy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+Communications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/>
        </p:nvSpPr>
        <p:spPr>
          <a:xfrm>
            <a:off x="289550" y="866275"/>
            <a:ext cx="86688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 sz="3700" b="1">
                <a:latin typeface="Roboto"/>
                <a:ea typeface="Roboto"/>
                <a:cs typeface="Roboto"/>
                <a:sym typeface="Roboto"/>
              </a:rPr>
              <a:t>minimum viable product</a:t>
            </a:r>
            <a:r>
              <a:rPr lang="en" sz="3700">
                <a:latin typeface="Roboto"/>
                <a:ea typeface="Roboto"/>
                <a:cs typeface="Roboto"/>
                <a:sym typeface="Roboto"/>
              </a:rPr>
              <a:t> is a version of a product with just enough features to be usable by early customers who can then provide feedback for future product development. </a:t>
            </a:r>
            <a:endParaRPr sz="3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257400" y="4651275"/>
            <a:ext cx="3589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" sz="1300">
                <a:solidFill>
                  <a:schemeClr val="dk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Credit: Wikipedia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 descr="An illustration of the proper and improper approach for minimum viable products that demonstrates the importance of creating value early in development" title="Minimum viable product illust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801" y="227400"/>
            <a:ext cx="6609250" cy="4247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3" name="Google Shape;193;p24"/>
          <p:cNvSpPr txBox="1"/>
          <p:nvPr/>
        </p:nvSpPr>
        <p:spPr>
          <a:xfrm>
            <a:off x="257400" y="4651275"/>
            <a:ext cx="3589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1500"/>
              </a:spcAft>
              <a:buNone/>
            </a:pPr>
            <a:r>
              <a:rPr lang="en" sz="1300">
                <a:solidFill>
                  <a:schemeClr val="dk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Credit: Henrik Kniberg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rpose xmlns="9d71fdf0-d220-403a-9531-ad65ebf45c1d" xsi:nil="true"/>
    <_ip_UnifiedCompliancePolicyUIAction xmlns="http://schemas.microsoft.com/sharepoint/v3" xsi:nil="true"/>
    <Focus xmlns="9d71fdf0-d220-403a-9531-ad65ebf45c1d" xsi:nil="true"/>
    <Responsible xmlns="9d71fdf0-d220-403a-9531-ad65ebf45c1d" xsi:nil="true"/>
    <Status xmlns="9d71fdf0-d220-403a-9531-ad65ebf45c1d" xsi:nil="true"/>
    <Language xmlns="9d71fdf0-d220-403a-9531-ad65ebf45c1d">English</Language>
    <_ip_UnifiedCompliancePolicyProperties xmlns="http://schemas.microsoft.com/sharepoint/v3" xsi:nil="true"/>
    <Audience xmlns="9d71fdf0-d220-403a-9531-ad65ebf45c1d" xsi:nil="true"/>
    <DueDate xmlns="9d71fdf0-d220-403a-9531-ad65ebf45c1d" xsi:nil="true"/>
    <DocumentType xmlns="9d71fdf0-d220-403a-9531-ad65ebf45c1d" xsi:nil="true"/>
    <DateCreated xmlns="9d71fdf0-d220-403a-9531-ad65ebf45c1d">2022-02-07T16:47:43+00:00</DateCreat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2C3D303BFE1438F8707B92C5CEB2B" ma:contentTypeVersion="24" ma:contentTypeDescription="Create a new document." ma:contentTypeScope="" ma:versionID="903abf69df8cb54631b87b756d79e008">
  <xsd:schema xmlns:xsd="http://www.w3.org/2001/XMLSchema" xmlns:xs="http://www.w3.org/2001/XMLSchema" xmlns:p="http://schemas.microsoft.com/office/2006/metadata/properties" xmlns:ns1="http://schemas.microsoft.com/sharepoint/v3" xmlns:ns2="9d71fdf0-d220-403a-9531-ad65ebf45c1d" xmlns:ns3="4a8324f8-10e0-42c9-8a9f-8aa76b7b07a7" targetNamespace="http://schemas.microsoft.com/office/2006/metadata/properties" ma:root="true" ma:fieldsID="cd401b41a88bc90080e4de94206df1f8" ns1:_="" ns2:_="" ns3:_="">
    <xsd:import namespace="http://schemas.microsoft.com/sharepoint/v3"/>
    <xsd:import namespace="9d71fdf0-d220-403a-9531-ad65ebf45c1d"/>
    <xsd:import namespace="4a8324f8-10e0-42c9-8a9f-8aa76b7b0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anguage" minOccurs="0"/>
                <xsd:element ref="ns2:Purpose" minOccurs="0"/>
                <xsd:element ref="ns2:Audience" minOccurs="0"/>
                <xsd:element ref="ns2:DocumentType" minOccurs="0"/>
                <xsd:element ref="ns2:Responsible" minOccurs="0"/>
                <xsd:element ref="ns2:DueDate" minOccurs="0"/>
                <xsd:element ref="ns2:Statu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DateCreated" minOccurs="0"/>
                <xsd:element ref="ns2:Foc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1fdf0-d220-403a-9531-ad65ebf45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anguage" ma:index="10" nillable="true" ma:displayName="Language" ma:default="English" ma:format="Dropdown" ma:internalName="Language">
      <xsd:simpleType>
        <xsd:restriction base="dms:Choice">
          <xsd:enumeration value="Bilingual"/>
          <xsd:enumeration value="English"/>
          <xsd:enumeration value="French"/>
        </xsd:restriction>
      </xsd:simpleType>
    </xsd:element>
    <xsd:element name="Purpose" ma:index="11" nillable="true" ma:displayName="Purpose" ma:format="Dropdown" ma:internalName="Purpose">
      <xsd:simpleType>
        <xsd:restriction base="dms:Choice">
          <xsd:enumeration value="For Decision"/>
          <xsd:enumeration value="For Information"/>
          <xsd:enumeration value="For Review"/>
        </xsd:restriction>
      </xsd:simpleType>
    </xsd:element>
    <xsd:element name="Audience" ma:index="12" nillable="true" ma:displayName="Audience" ma:format="Dropdown" ma:internalName="Audience">
      <xsd:simpleType>
        <xsd:restriction base="dms:Choice">
          <xsd:enumeration value="Committee"/>
          <xsd:enumeration value="External"/>
          <xsd:enumeration value="Management"/>
          <xsd:enumeration value="Our Team"/>
          <xsd:enumeration value="Internal Stakeholders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Briefing"/>
          <xsd:enumeration value="Presentation"/>
          <xsd:enumeration value="Report"/>
          <xsd:enumeration value="Resource"/>
          <xsd:enumeration value="Template"/>
          <xsd:enumeration value="Plan"/>
          <xsd:enumeration value="Notes"/>
          <xsd:enumeration value="Meeting Document"/>
          <xsd:enumeration value="Correspondence"/>
        </xsd:restriction>
      </xsd:simpleType>
    </xsd:element>
    <xsd:element name="Responsible" ma:index="14" nillable="true" ma:displayName="Responsible " ma:description="Name of team member who is the lead on this. " ma:format="Dropdown" ma:internalName="Responsible">
      <xsd:simpleType>
        <xsd:restriction base="dms:Text">
          <xsd:maxLength value="255"/>
        </xsd:restriction>
      </xsd:simpleType>
    </xsd:element>
    <xsd:element name="DueDate" ma:index="15" nillable="true" ma:displayName="Due Date" ma:description="Final Submission Date.  Year/Month/Day format. " ma:format="Dropdown" ma:internalName="DueDate">
      <xsd:simpleType>
        <xsd:restriction base="dms:Text">
          <xsd:maxLength value="255"/>
        </xsd:restriction>
      </xsd:simpleType>
    </xsd:element>
    <xsd:element name="Status" ma:index="16" nillable="true" ma:displayName="Status" ma:format="Dropdown" ma:internalName="Status">
      <xsd:simpleType>
        <xsd:restriction base="dms:Choice">
          <xsd:enumeration value="In Progress"/>
          <xsd:enumeration value="Completed"/>
          <xsd:enumeration value="Draft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DateCreated" ma:index="28" nillable="true" ma:displayName="Date Created" ma:default="[today]" ma:format="DateOnly" ma:internalName="DateCreated">
      <xsd:simpleType>
        <xsd:restriction base="dms:DateTime"/>
      </xsd:simpleType>
    </xsd:element>
    <xsd:element name="Focus" ma:index="29" nillable="true" ma:displayName="Focus" ma:format="Dropdown" ma:internalName="Focus">
      <xsd:simpleType>
        <xsd:restriction base="dms:Choice">
          <xsd:enumeration value="Research"/>
          <xsd:enumeration value="Development"/>
          <xsd:enumeration value="Stakeholder Engagement"/>
          <xsd:enumeration value="Foresight"/>
        </xsd:restrict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324f8-10e0-42c9-8a9f-8aa76b7b07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A9BCE3-2EC1-4BED-9A0E-51B38E0C1F7F}">
  <ds:schemaRefs>
    <ds:schemaRef ds:uri="http://schemas.microsoft.com/office/2006/metadata/properties"/>
    <ds:schemaRef ds:uri="http://schemas.microsoft.com/office/infopath/2007/PartnerControls"/>
    <ds:schemaRef ds:uri="9d71fdf0-d220-403a-9531-ad65ebf45c1d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AEF24C1-16B9-4832-8D3B-0BC3AB08F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71fdf0-d220-403a-9531-ad65ebf45c1d"/>
    <ds:schemaRef ds:uri="4a8324f8-10e0-42c9-8a9f-8aa76b7b07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510092-C7D2-462A-8E6F-6CE0133518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cp:revision>7</cp:revision>
  <dcterms:modified xsi:type="dcterms:W3CDTF">2022-02-14T16:35:24Z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0x010100E2A2C3D303BFE1438F8707B92C5CEB2B</vt:lpwstr>
  </property>
</Properties>
</file>